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0" r:id="rId4"/>
    <p:sldId id="279" r:id="rId5"/>
    <p:sldId id="300" r:id="rId6"/>
    <p:sldId id="301" r:id="rId7"/>
    <p:sldId id="302" r:id="rId8"/>
    <p:sldId id="303" r:id="rId9"/>
    <p:sldId id="306" r:id="rId10"/>
    <p:sldId id="307" r:id="rId11"/>
    <p:sldId id="304" r:id="rId12"/>
    <p:sldId id="305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8ADCD"/>
    <a:srgbClr val="096713"/>
    <a:srgbClr val="FFFF00"/>
    <a:srgbClr val="B3D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1" autoAdjust="0"/>
    <p:restoredTop sz="95596" autoAdjust="0"/>
  </p:normalViewPr>
  <p:slideViewPr>
    <p:cSldViewPr>
      <p:cViewPr varScale="1">
        <p:scale>
          <a:sx n="96" d="100"/>
          <a:sy n="96" d="100"/>
        </p:scale>
        <p:origin x="693" y="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anose="020B0600000101010101" pitchFamily="50" charset="-127"/>
              </a:defRPr>
            </a:lvl1pPr>
          </a:lstStyle>
          <a:p>
            <a:fld id="{8BEBBFFC-A47B-4DE4-A4D0-39B84BEC0C2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EF3B6-C798-4C5F-965D-E73646134030}" type="slidenum">
              <a:rPr lang="en-US" altLang="ko-KR"/>
              <a:pPr/>
              <a:t>1</a:t>
            </a:fld>
            <a:endParaRPr lang="en-US" altLang="ko-KR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279111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675810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2803928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2396606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95231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594264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1104021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1416421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614908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75942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6A10F5-348A-43E1-B854-8A73A5765099}" type="slidenum">
              <a:rPr lang="en-US" altLang="ko-KR"/>
              <a:pPr/>
              <a:t>2</a:t>
            </a:fld>
            <a:endParaRPr lang="en-US" altLang="ko-KR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4029349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47044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43871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1365635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358410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559831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828337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22E988-2692-4A24-BFF0-F2A84C1A82C6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ko-KR"/>
          </a:p>
        </p:txBody>
      </p:sp>
    </p:spTree>
    <p:extLst>
      <p:ext uri="{BB962C8B-B14F-4D97-AF65-F5344CB8AC3E}">
        <p14:creationId xmlns:p14="http://schemas.microsoft.com/office/powerpoint/2010/main" val="279043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777875"/>
            <a:ext cx="63246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noProof="0" smtClean="0"/>
              <a:t>마스터 제목 스타일 편집</a:t>
            </a:r>
            <a:endParaRPr lang="en-US" altLang="ko-KR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1463675"/>
            <a:ext cx="6324600" cy="441325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noProof="0" smtClean="0"/>
              <a:t>클릭하여 마스터 부제목 스타일 편집</a:t>
            </a:r>
            <a:endParaRPr lang="en-US" altLang="ko-KR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38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5867400" y="381000"/>
            <a:ext cx="1828800" cy="55626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5334000" cy="55626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96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1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983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3581400" cy="4572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114800" y="1371600"/>
            <a:ext cx="3581400" cy="4572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316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75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81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2156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4907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73152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localhost/phpmyadm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560" y="288132"/>
            <a:ext cx="8282880" cy="704850"/>
          </a:xfrm>
        </p:spPr>
        <p:txBody>
          <a:bodyPr/>
          <a:lstStyle/>
          <a:p>
            <a:r>
              <a:rPr lang="en-US" altLang="ko-KR" dirty="0" smtClean="0"/>
              <a:t>Web Programming Spring 2019 </a:t>
            </a:r>
            <a:endParaRPr lang="ru-RU" altLang="ko-KR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987824" y="964584"/>
            <a:ext cx="3240360" cy="441325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  Final Project</a:t>
            </a:r>
            <a:endParaRPr lang="ru-RU" altLang="ko-KR" dirty="0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1929306" y="5733256"/>
            <a:ext cx="475252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 smtClean="0">
                <a:ea typeface="굴림" panose="020B0600000101010101" pitchFamily="50" charset="-127"/>
              </a:rPr>
              <a:t>Mechanical engineering</a:t>
            </a:r>
          </a:p>
          <a:p>
            <a:pPr algn="ctr"/>
            <a:r>
              <a:rPr lang="en-US" altLang="ko-KR" b="1" dirty="0" smtClean="0">
                <a:ea typeface="굴림" panose="020B0600000101010101" pitchFamily="50" charset="-127"/>
              </a:rPr>
              <a:t>Lee Bo Won</a:t>
            </a:r>
            <a:endParaRPr lang="ru-RU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558033"/>
            <a:ext cx="7344816" cy="4175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3000" dirty="0" smtClean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Set the </a:t>
            </a:r>
            <a:r>
              <a:rPr lang="en-US" altLang="ko-KR" sz="3000" dirty="0" err="1" smtClean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api</a:t>
            </a:r>
            <a:endParaRPr lang="en-US" altLang="ko-KR" sz="3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819" y="1078720"/>
            <a:ext cx="1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rgbClr val="FF0000"/>
                </a:solidFill>
              </a:rPr>
              <a:t>s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oju_save.php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1093595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 smtClean="0">
                <a:solidFill>
                  <a:srgbClr val="FF0000"/>
                </a:solidFill>
              </a:rPr>
              <a:t>soju.php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462927"/>
            <a:ext cx="4176463" cy="44499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371" y="1485931"/>
            <a:ext cx="3994354" cy="44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In admin </a:t>
            </a:r>
            <a:r>
              <a:rPr lang="en-US" altLang="ko-KR" sz="2000" dirty="0" smtClean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, </a:t>
            </a:r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you can add the list of Korean </a:t>
            </a:r>
            <a:r>
              <a:rPr lang="en-US" altLang="ko-KR" sz="2000" dirty="0" err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alchol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63688" y="74445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s</a:t>
            </a:r>
            <a:r>
              <a:rPr lang="en-US" altLang="ko-KR" sz="1800" dirty="0" smtClean="0">
                <a:solidFill>
                  <a:srgbClr val="FF0000"/>
                </a:solidFill>
              </a:rPr>
              <a:t>oju.js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088271"/>
            <a:ext cx="4537233" cy="5365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984" y="1088270"/>
            <a:ext cx="4476016" cy="536506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323528" y="3933056"/>
            <a:ext cx="4104456" cy="2880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853764" y="3356992"/>
            <a:ext cx="367867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In admin </a:t>
            </a:r>
            <a:r>
              <a:rPr lang="en-US" altLang="ko-KR" sz="2000" dirty="0" smtClean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, </a:t>
            </a:r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you can add the list of Korean </a:t>
            </a:r>
            <a:r>
              <a:rPr lang="en-US" altLang="ko-KR" sz="2000" dirty="0" err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alchol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63688" y="74445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</a:rPr>
              <a:t>s</a:t>
            </a:r>
            <a:r>
              <a:rPr lang="en-US" altLang="ko-KR" sz="1800" dirty="0" smtClean="0">
                <a:solidFill>
                  <a:srgbClr val="FF0000"/>
                </a:solidFill>
              </a:rPr>
              <a:t>oju.js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60" y="1088270"/>
            <a:ext cx="3663252" cy="34928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1066499"/>
            <a:ext cx="4996657" cy="52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In admin </a:t>
            </a:r>
            <a:r>
              <a:rPr lang="en-US" altLang="ko-KR" sz="2000" dirty="0" smtClean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, </a:t>
            </a:r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you can add the list of Korean </a:t>
            </a:r>
            <a:r>
              <a:rPr lang="en-US" altLang="ko-KR" sz="2000" dirty="0" err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alchol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2" name="soju_ad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544" y="908720"/>
            <a:ext cx="8234143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1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clerk = you can watch what it is in it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692696"/>
            <a:ext cx="792088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clerk = you can watch what it is in it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124744"/>
            <a:ext cx="7248525" cy="541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4326" y="744454"/>
            <a:ext cx="1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 smtClean="0">
                <a:solidFill>
                  <a:srgbClr val="FF0000"/>
                </a:solidFill>
              </a:rPr>
              <a:t>soju_clerk.php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4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clerk = you can watch what it is in it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620688"/>
            <a:ext cx="6874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 smtClean="0">
                <a:solidFill>
                  <a:srgbClr val="FF0000"/>
                </a:solidFill>
              </a:rPr>
              <a:t>soju_clerk.js</a:t>
            </a:r>
          </a:p>
          <a:p>
            <a:r>
              <a:rPr lang="en-US" altLang="ko-KR" sz="1800" dirty="0" smtClean="0">
                <a:solidFill>
                  <a:srgbClr val="FF0000"/>
                </a:solidFill>
              </a:rPr>
              <a:t>It’s all the same compare with </a:t>
            </a:r>
            <a:r>
              <a:rPr lang="en-US" altLang="ko-KR" sz="1800" dirty="0" smtClean="0">
                <a:solidFill>
                  <a:srgbClr val="000000"/>
                </a:solidFill>
              </a:rPr>
              <a:t>soju.js</a:t>
            </a:r>
            <a:r>
              <a:rPr lang="en-US" altLang="ko-KR" sz="1800" dirty="0" smtClean="0">
                <a:solidFill>
                  <a:srgbClr val="FF0000"/>
                </a:solidFill>
              </a:rPr>
              <a:t> except function 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updateTable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267019"/>
            <a:ext cx="763098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3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clerk = you can watch what it is in it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660174"/>
            <a:ext cx="16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 err="1">
                <a:solidFill>
                  <a:srgbClr val="FF0000"/>
                </a:solidFill>
              </a:rPr>
              <a:t>s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oju_view.php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018418"/>
            <a:ext cx="6095846" cy="52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5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clerk = you can watch what it is in it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3" name="soju_cle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93763"/>
            <a:ext cx="9144000" cy="50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2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278649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rgbClr val="FF0000"/>
                </a:solidFill>
                <a:ea typeface="굴림" panose="020B0600000101010101" pitchFamily="50" charset="-127"/>
              </a:rPr>
              <a:t>Login as clerk</a:t>
            </a:r>
            <a:endParaRPr lang="en-US" altLang="ko-KR" sz="2000" b="1" dirty="0">
              <a:solidFill>
                <a:srgbClr val="FF0000"/>
              </a:solidFill>
              <a:ea typeface="굴림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07504" y="354123"/>
            <a:ext cx="8974372" cy="6406600"/>
            <a:chOff x="107504" y="354123"/>
            <a:chExt cx="8974372" cy="64066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354123"/>
              <a:ext cx="3960440" cy="242680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504" y="3140968"/>
              <a:ext cx="4541236" cy="144016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6056" y="3140968"/>
              <a:ext cx="4005820" cy="151216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56176" y="4797152"/>
              <a:ext cx="2021607" cy="189430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3688" y="4727886"/>
              <a:ext cx="1691283" cy="20328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 bwMode="auto">
            <a:xfrm>
              <a:off x="3851920" y="692697"/>
              <a:ext cx="360040" cy="1440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3525551" y="3897052"/>
              <a:ext cx="360040" cy="6120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5868144" y="692697"/>
              <a:ext cx="360040" cy="14401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8316416" y="3703848"/>
              <a:ext cx="360040" cy="94928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4" name="직선 화살표 연결선 13"/>
            <p:cNvCxnSpPr>
              <a:endCxn id="11" idx="0"/>
            </p:cNvCxnSpPr>
            <p:nvPr/>
          </p:nvCxnSpPr>
          <p:spPr bwMode="auto">
            <a:xfrm flipH="1">
              <a:off x="3705571" y="836712"/>
              <a:ext cx="362373" cy="3060340"/>
            </a:xfrm>
            <a:prstGeom prst="straightConnector1">
              <a:avLst/>
            </a:prstGeom>
            <a:gradFill rotWithShape="1">
              <a:gsLst>
                <a:gs pos="0">
                  <a:schemeClr val="bg2">
                    <a:gamma/>
                    <a:tint val="26667"/>
                    <a:invGamma/>
                  </a:schemeClr>
                </a:gs>
                <a:gs pos="100000">
                  <a:schemeClr val="bg2">
                    <a:alpha val="14999"/>
                  </a:schemeClr>
                </a:gs>
              </a:gsLst>
              <a:lin ang="5400000" scaled="1"/>
            </a:gra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직선 화살표 연결선 15"/>
            <p:cNvCxnSpPr>
              <a:endCxn id="13" idx="0"/>
            </p:cNvCxnSpPr>
            <p:nvPr/>
          </p:nvCxnSpPr>
          <p:spPr bwMode="auto">
            <a:xfrm>
              <a:off x="6084168" y="836712"/>
              <a:ext cx="2412268" cy="2867136"/>
            </a:xfrm>
            <a:prstGeom prst="straightConnector1">
              <a:avLst/>
            </a:prstGeom>
            <a:gradFill rotWithShape="1">
              <a:gsLst>
                <a:gs pos="0">
                  <a:schemeClr val="bg2">
                    <a:gamma/>
                    <a:tint val="26667"/>
                    <a:invGamma/>
                  </a:schemeClr>
                </a:gs>
                <a:gs pos="100000">
                  <a:schemeClr val="bg2">
                    <a:alpha val="14999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화살표 연결선 19"/>
            <p:cNvCxnSpPr>
              <a:endCxn id="13" idx="2"/>
            </p:cNvCxnSpPr>
            <p:nvPr/>
          </p:nvCxnSpPr>
          <p:spPr bwMode="auto">
            <a:xfrm flipV="1">
              <a:off x="7380312" y="4653136"/>
              <a:ext cx="1116124" cy="216024"/>
            </a:xfrm>
            <a:prstGeom prst="straightConnector1">
              <a:avLst/>
            </a:prstGeom>
            <a:gradFill rotWithShape="1">
              <a:gsLst>
                <a:gs pos="0">
                  <a:schemeClr val="bg2">
                    <a:gamma/>
                    <a:tint val="26667"/>
                    <a:invGamma/>
                  </a:schemeClr>
                </a:gs>
                <a:gs pos="100000">
                  <a:schemeClr val="bg2">
                    <a:alpha val="14999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직선 화살표 연결선 22"/>
            <p:cNvCxnSpPr>
              <a:endCxn id="8" idx="0"/>
            </p:cNvCxnSpPr>
            <p:nvPr/>
          </p:nvCxnSpPr>
          <p:spPr bwMode="auto">
            <a:xfrm flipH="1">
              <a:off x="2609330" y="4509120"/>
              <a:ext cx="1096241" cy="218766"/>
            </a:xfrm>
            <a:prstGeom prst="straightConnector1">
              <a:avLst/>
            </a:prstGeom>
            <a:gradFill rotWithShape="1">
              <a:gsLst>
                <a:gs pos="0">
                  <a:schemeClr val="bg2">
                    <a:gamma/>
                    <a:tint val="26667"/>
                    <a:invGamma/>
                  </a:schemeClr>
                </a:gs>
                <a:gs pos="100000">
                  <a:schemeClr val="bg2">
                    <a:alpha val="14999"/>
                  </a:schemeClr>
                </a:gs>
              </a:gsLst>
              <a:lin ang="5400000" scaled="1"/>
            </a:gra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4173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395536" y="404664"/>
            <a:ext cx="8143056" cy="715963"/>
          </a:xfrm>
        </p:spPr>
        <p:txBody>
          <a:bodyPr/>
          <a:lstStyle/>
          <a:p>
            <a:pPr algn="ctr"/>
            <a:r>
              <a:rPr lang="en-US" altLang="ko-KR" sz="4000" dirty="0" smtClean="0">
                <a:ea typeface="굴림" panose="020B0600000101010101" pitchFamily="50" charset="-127"/>
              </a:rPr>
              <a:t>Index</a:t>
            </a:r>
            <a:endParaRPr lang="ru-RU" altLang="ko-KR" sz="4000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3428" y="1340768"/>
            <a:ext cx="876300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200" dirty="0" smtClean="0">
                <a:latin typeface="Verdana" panose="020B0604030504040204" pitchFamily="34" charset="0"/>
                <a:ea typeface="굴림" panose="020B0600000101010101" pitchFamily="50" charset="-127"/>
              </a:rPr>
              <a:t>Create Login session using </a:t>
            </a:r>
            <a:r>
              <a:rPr lang="en-US" altLang="ko-KR" sz="2200" dirty="0" err="1" smtClean="0">
                <a:latin typeface="Verdana" panose="020B0604030504040204" pitchFamily="34" charset="0"/>
                <a:ea typeface="굴림" panose="020B0600000101010101" pitchFamily="50" charset="-127"/>
              </a:rPr>
              <a:t>php</a:t>
            </a:r>
            <a:endParaRPr lang="en-US" altLang="ko-KR" sz="2200" dirty="0">
              <a:latin typeface="Verdana" panose="020B0604030504040204" pitchFamily="34" charset="0"/>
              <a:ea typeface="굴림" panose="020B0600000101010101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200" dirty="0" smtClean="0">
              <a:latin typeface="Verdana" panose="020B0604030504040204" pitchFamily="34" charset="0"/>
              <a:ea typeface="굴림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200" dirty="0"/>
              <a:t>D</a:t>
            </a:r>
            <a:r>
              <a:rPr lang="en-US" altLang="ko-KR" sz="2200" dirty="0" smtClean="0"/>
              <a:t>ivide </a:t>
            </a:r>
            <a:r>
              <a:rPr lang="en-US" altLang="ko-KR" sz="2200" dirty="0"/>
              <a:t>access </a:t>
            </a:r>
            <a:r>
              <a:rPr lang="en-US" altLang="ko-KR" sz="2200" dirty="0" smtClean="0"/>
              <a:t>authority between the admin </a:t>
            </a:r>
            <a:r>
              <a:rPr lang="en-US" altLang="ko-KR" sz="2200" dirty="0"/>
              <a:t>and the </a:t>
            </a:r>
            <a:r>
              <a:rPr lang="en-US" altLang="ko-KR" sz="2200" dirty="0" smtClean="0"/>
              <a:t>clerk</a:t>
            </a:r>
            <a:endParaRPr lang="en-US" altLang="ko-KR" sz="2200" dirty="0" smtClean="0">
              <a:latin typeface="Verdana" panose="020B0604030504040204" pitchFamily="34" charset="0"/>
              <a:ea typeface="굴림" panose="020B0600000101010101" pitchFamily="50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2200" dirty="0">
                <a:latin typeface="Verdana" panose="020B0604030504040204" pitchFamily="34" charset="0"/>
                <a:ea typeface="굴림" panose="020B0600000101010101" pitchFamily="50" charset="-127"/>
              </a:rPr>
              <a:t> </a:t>
            </a:r>
            <a:r>
              <a:rPr lang="en-US" altLang="ko-KR" sz="2200" dirty="0" smtClean="0">
                <a:latin typeface="Verdana" panose="020B0604030504040204" pitchFamily="34" charset="0"/>
                <a:ea typeface="굴림" panose="020B0600000101010101" pitchFamily="50" charset="-127"/>
              </a:rPr>
              <a:t>   </a:t>
            </a:r>
            <a:endParaRPr lang="en-US" altLang="ko-KR" sz="2200" dirty="0">
              <a:latin typeface="Verdana" panose="020B0604030504040204" pitchFamily="34" charset="0"/>
              <a:ea typeface="굴림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200" dirty="0" smtClean="0">
                <a:latin typeface="Verdana" panose="020B0604030504040204" pitchFamily="34" charset="0"/>
                <a:ea typeface="굴림" panose="020B0600000101010101" pitchFamily="50" charset="-127"/>
              </a:rPr>
              <a:t>In admin = you can add the list of Korean </a:t>
            </a:r>
            <a:r>
              <a:rPr lang="en-US" altLang="ko-KR" sz="2200" dirty="0" err="1" smtClean="0">
                <a:latin typeface="Verdana" panose="020B0604030504040204" pitchFamily="34" charset="0"/>
                <a:ea typeface="굴림" panose="020B0600000101010101" pitchFamily="50" charset="-127"/>
              </a:rPr>
              <a:t>alchol</a:t>
            </a:r>
            <a:endParaRPr lang="en-US" altLang="ko-KR" sz="2200" dirty="0" smtClean="0">
              <a:latin typeface="Verdana" panose="020B0604030504040204" pitchFamily="34" charset="0"/>
              <a:ea typeface="굴림" panose="020B0600000101010101" pitchFamily="50" charset="-127"/>
            </a:endParaRPr>
          </a:p>
          <a:p>
            <a:pPr>
              <a:lnSpc>
                <a:spcPct val="80000"/>
              </a:lnSpc>
            </a:pPr>
            <a:endParaRPr lang="en-US" altLang="ko-KR" sz="2200" dirty="0" smtClean="0"/>
          </a:p>
          <a:p>
            <a:pPr>
              <a:lnSpc>
                <a:spcPct val="80000"/>
              </a:lnSpc>
            </a:pPr>
            <a:r>
              <a:rPr lang="en-US" altLang="ko-KR" sz="2200" dirty="0" smtClean="0">
                <a:latin typeface="Verdana" panose="020B0604030504040204" pitchFamily="34" charset="0"/>
                <a:ea typeface="Verdana" panose="020B0604030504040204" pitchFamily="34" charset="0"/>
              </a:rPr>
              <a:t>In clerk = you can watch what it is in it</a:t>
            </a:r>
          </a:p>
          <a:p>
            <a:pPr>
              <a:lnSpc>
                <a:spcPct val="80000"/>
              </a:lnSpc>
            </a:pPr>
            <a:endParaRPr lang="en-US" altLang="ko-KR" sz="22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ko-KR" sz="2200" dirty="0" smtClean="0">
                <a:latin typeface="Verdana" panose="020B0604030504040204" pitchFamily="34" charset="0"/>
                <a:ea typeface="Verdana" panose="020B0604030504040204" pitchFamily="34" charset="0"/>
              </a:rPr>
              <a:t>The data is stored in </a:t>
            </a:r>
            <a:r>
              <a:rPr lang="en-US" altLang="ko-KR" sz="22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phpmyadmin</a:t>
            </a:r>
            <a:endParaRPr lang="ru-RU" altLang="ko-KR" sz="2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278649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rgbClr val="FF0000"/>
                </a:solidFill>
                <a:ea typeface="굴림" panose="020B0600000101010101" pitchFamily="50" charset="-127"/>
              </a:rPr>
              <a:t>Login as admin</a:t>
            </a:r>
            <a:endParaRPr lang="en-US" altLang="ko-KR" sz="2000" b="1" dirty="0">
              <a:solidFill>
                <a:srgbClr val="FF0000"/>
              </a:solidFill>
              <a:ea typeface="굴림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51520" y="332656"/>
            <a:ext cx="8811818" cy="6236171"/>
            <a:chOff x="251520" y="332656"/>
            <a:chExt cx="8811818" cy="62361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768" y="332656"/>
              <a:ext cx="4918456" cy="324036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520" y="3933056"/>
              <a:ext cx="4176464" cy="263577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6016" y="3851665"/>
              <a:ext cx="4347322" cy="267147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 bwMode="auto">
            <a:xfrm>
              <a:off x="3779912" y="692696"/>
              <a:ext cx="36004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 bwMode="auto">
            <a:xfrm>
              <a:off x="6300192" y="683365"/>
              <a:ext cx="360040" cy="21602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/>
            <p:cNvCxnSpPr>
              <a:stCxn id="15" idx="2"/>
              <a:endCxn id="3" idx="0"/>
            </p:cNvCxnSpPr>
            <p:nvPr/>
          </p:nvCxnSpPr>
          <p:spPr bwMode="auto">
            <a:xfrm flipH="1">
              <a:off x="2339752" y="908720"/>
              <a:ext cx="1620180" cy="3024336"/>
            </a:xfrm>
            <a:prstGeom prst="straightConnector1">
              <a:avLst/>
            </a:prstGeom>
            <a:gradFill rotWithShape="1">
              <a:gsLst>
                <a:gs pos="0">
                  <a:schemeClr val="bg2">
                    <a:gamma/>
                    <a:tint val="26667"/>
                    <a:invGamma/>
                  </a:schemeClr>
                </a:gs>
                <a:gs pos="100000">
                  <a:schemeClr val="bg2">
                    <a:alpha val="14999"/>
                  </a:schemeClr>
                </a:gs>
              </a:gsLst>
              <a:lin ang="5400000" scaled="1"/>
            </a:gra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직선 화살표 연결선 23"/>
            <p:cNvCxnSpPr>
              <a:endCxn id="10" idx="0"/>
            </p:cNvCxnSpPr>
            <p:nvPr/>
          </p:nvCxnSpPr>
          <p:spPr bwMode="auto">
            <a:xfrm>
              <a:off x="6480212" y="899389"/>
              <a:ext cx="409465" cy="2952276"/>
            </a:xfrm>
            <a:prstGeom prst="straightConnector1">
              <a:avLst/>
            </a:prstGeom>
            <a:gradFill rotWithShape="1">
              <a:gsLst>
                <a:gs pos="0">
                  <a:schemeClr val="bg2">
                    <a:gamma/>
                    <a:tint val="26667"/>
                    <a:invGamma/>
                  </a:schemeClr>
                </a:gs>
                <a:gs pos="100000">
                  <a:schemeClr val="bg2">
                    <a:alpha val="14999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1814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278649"/>
          </a:xfrm>
        </p:spPr>
        <p:txBody>
          <a:bodyPr/>
          <a:lstStyle/>
          <a:p>
            <a:r>
              <a:rPr lang="en-US" altLang="ko-KR" sz="2000" dirty="0">
                <a:hlinkClick r:id="rId4"/>
              </a:rPr>
              <a:t>http://localhost/phpmyadmin</a:t>
            </a:r>
            <a:endParaRPr lang="en-US" altLang="ko-KR" sz="2000" b="1" dirty="0">
              <a:solidFill>
                <a:srgbClr val="FF0000"/>
              </a:solidFill>
              <a:ea typeface="굴림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496" y="404664"/>
            <a:ext cx="9058572" cy="6120680"/>
            <a:chOff x="35496" y="404664"/>
            <a:chExt cx="9058572" cy="61206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560" y="404664"/>
              <a:ext cx="7949140" cy="245442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96" y="3356992"/>
              <a:ext cx="4392488" cy="316835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032" y="3356992"/>
              <a:ext cx="4234036" cy="316835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2771800" y="1484784"/>
              <a:ext cx="36004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2771800" y="1700808"/>
              <a:ext cx="360040" cy="14401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9" name="꺾인 연결선 8"/>
            <p:cNvCxnSpPr>
              <a:stCxn id="7" idx="1"/>
              <a:endCxn id="5" idx="0"/>
            </p:cNvCxnSpPr>
            <p:nvPr/>
          </p:nvCxnSpPr>
          <p:spPr bwMode="auto">
            <a:xfrm rot="10800000" flipV="1">
              <a:off x="2231740" y="1592796"/>
              <a:ext cx="540060" cy="1764196"/>
            </a:xfrm>
            <a:prstGeom prst="bentConnector2">
              <a:avLst/>
            </a:prstGeom>
            <a:gradFill rotWithShape="1">
              <a:gsLst>
                <a:gs pos="0">
                  <a:schemeClr val="bg2">
                    <a:gamma/>
                    <a:tint val="26667"/>
                    <a:invGamma/>
                  </a:schemeClr>
                </a:gs>
                <a:gs pos="100000">
                  <a:schemeClr val="bg2">
                    <a:alpha val="14999"/>
                  </a:schemeClr>
                </a:gs>
              </a:gsLst>
              <a:lin ang="5400000" scaled="1"/>
            </a:gra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꺾인 연결선 11"/>
            <p:cNvCxnSpPr>
              <a:stCxn id="16" idx="3"/>
              <a:endCxn id="6" idx="0"/>
            </p:cNvCxnSpPr>
            <p:nvPr/>
          </p:nvCxnSpPr>
          <p:spPr bwMode="auto">
            <a:xfrm>
              <a:off x="3131840" y="1772816"/>
              <a:ext cx="3845210" cy="1584176"/>
            </a:xfrm>
            <a:prstGeom prst="bentConnector2">
              <a:avLst/>
            </a:prstGeom>
            <a:gradFill rotWithShape="1">
              <a:gsLst>
                <a:gs pos="0">
                  <a:schemeClr val="bg2">
                    <a:gamma/>
                    <a:tint val="26667"/>
                    <a:invGamma/>
                  </a:schemeClr>
                </a:gs>
                <a:gs pos="100000">
                  <a:schemeClr val="bg2">
                    <a:alpha val="14999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8254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88640"/>
            <a:ext cx="6934200" cy="71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Create Login session using </a:t>
            </a:r>
            <a:r>
              <a:rPr lang="en-US" altLang="ko-KR" sz="2800" dirty="0" err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php</a:t>
            </a:r>
            <a:endParaRPr lang="en-US" altLang="ko-KR" sz="2800" dirty="0">
              <a:solidFill>
                <a:srgbClr val="000000"/>
              </a:solidFill>
              <a:latin typeface="Verdana" panose="020B0604030504040204" pitchFamily="34" charset="0"/>
              <a:ea typeface="굴림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7504" y="3933056"/>
            <a:ext cx="8467428" cy="2745821"/>
            <a:chOff x="107504" y="3933056"/>
            <a:chExt cx="8467428" cy="274582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04" y="3933056"/>
              <a:ext cx="3888432" cy="274582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4008" y="3933056"/>
              <a:ext cx="3930924" cy="274359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 bwMode="auto">
            <a:xfrm>
              <a:off x="5508104" y="4005064"/>
              <a:ext cx="648072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1619672" y="4581128"/>
              <a:ext cx="288032" cy="14401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4" name="직선 화살표 연결선 13"/>
            <p:cNvCxnSpPr>
              <a:stCxn id="13" idx="3"/>
            </p:cNvCxnSpPr>
            <p:nvPr/>
          </p:nvCxnSpPr>
          <p:spPr bwMode="auto">
            <a:xfrm flipV="1">
              <a:off x="1907704" y="4149080"/>
              <a:ext cx="3600400" cy="5040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107504" y="904602"/>
            <a:ext cx="8610344" cy="2740422"/>
            <a:chOff x="107504" y="904602"/>
            <a:chExt cx="8610344" cy="274042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504" y="904602"/>
              <a:ext cx="4036517" cy="274042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4088" y="939084"/>
              <a:ext cx="3353760" cy="270594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 bwMode="auto">
            <a:xfrm>
              <a:off x="1649590" y="1548556"/>
              <a:ext cx="361528" cy="14401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6084168" y="948569"/>
              <a:ext cx="720080" cy="21976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/>
            <p:cNvCxnSpPr>
              <a:stCxn id="9" idx="3"/>
              <a:endCxn id="11" idx="1"/>
            </p:cNvCxnSpPr>
            <p:nvPr/>
          </p:nvCxnSpPr>
          <p:spPr bwMode="auto">
            <a:xfrm flipV="1">
              <a:off x="2011118" y="1058451"/>
              <a:ext cx="4073050" cy="562113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0" y="602632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solidFill>
                  <a:srgbClr val="FF0000"/>
                </a:solidFill>
              </a:rPr>
              <a:t>When you login as admin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909" y="360437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solidFill>
                  <a:srgbClr val="FF0000"/>
                </a:solidFill>
              </a:rPr>
              <a:t>When you login as clerk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91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88640"/>
            <a:ext cx="6934200" cy="715962"/>
          </a:xfrm>
        </p:spPr>
        <p:txBody>
          <a:bodyPr/>
          <a:lstStyle/>
          <a:p>
            <a:r>
              <a:rPr lang="en-US" altLang="ko-KR" sz="24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Create Login session using </a:t>
            </a:r>
            <a:r>
              <a:rPr lang="en-US" altLang="ko-KR" sz="2400" dirty="0" err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php</a:t>
            </a:r>
            <a:endParaRPr lang="en-US" altLang="ko-KR" sz="25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35696" y="997162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 smtClean="0">
                <a:solidFill>
                  <a:srgbClr val="FF0000"/>
                </a:solidFill>
              </a:rPr>
              <a:t>Login.php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07704" y="1340768"/>
            <a:ext cx="6984776" cy="1948334"/>
            <a:chOff x="107504" y="1124744"/>
            <a:chExt cx="5077941" cy="194833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04" y="1124744"/>
              <a:ext cx="5077941" cy="1948334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 bwMode="auto">
            <a:xfrm>
              <a:off x="2339752" y="1916832"/>
              <a:ext cx="936104" cy="0"/>
            </a:xfrm>
            <a:prstGeom prst="line">
              <a:avLst/>
            </a:prstGeom>
            <a:gradFill rotWithShape="1">
              <a:gsLst>
                <a:gs pos="0">
                  <a:schemeClr val="bg2">
                    <a:gamma/>
                    <a:tint val="26667"/>
                    <a:invGamma/>
                  </a:schemeClr>
                </a:gs>
                <a:gs pos="100000">
                  <a:schemeClr val="bg2">
                    <a:alpha val="14999"/>
                  </a:schemeClr>
                </a:gs>
              </a:gsLst>
              <a:lin ang="5400000" scaled="1"/>
            </a:gra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TextBox 14"/>
          <p:cNvSpPr txBox="1"/>
          <p:nvPr/>
        </p:nvSpPr>
        <p:spPr>
          <a:xfrm>
            <a:off x="1835696" y="3491716"/>
            <a:ext cx="187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solidFill>
                  <a:srgbClr val="FF0000"/>
                </a:solidFill>
              </a:rPr>
              <a:t>Login-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check.php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07704" y="3861048"/>
            <a:ext cx="7007696" cy="2808312"/>
            <a:chOff x="1907704" y="3861048"/>
            <a:chExt cx="5112568" cy="280831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7704" y="3861048"/>
              <a:ext cx="5112568" cy="280831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 bwMode="auto">
            <a:xfrm>
              <a:off x="3713134" y="4471057"/>
              <a:ext cx="1866978" cy="11007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3713134" y="5191137"/>
              <a:ext cx="1866978" cy="11007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4427984" y="5560469"/>
              <a:ext cx="2371034" cy="11007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4435861" y="4850129"/>
              <a:ext cx="2371034" cy="11007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</a:rPr>
              <a:t>Divide access authority between the admin and the clerk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3102" y="654927"/>
            <a:ext cx="126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 smtClean="0">
                <a:solidFill>
                  <a:srgbClr val="FF0000"/>
                </a:solidFill>
              </a:rPr>
              <a:t>admin.php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3102" y="2929194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 smtClean="0">
                <a:solidFill>
                  <a:srgbClr val="FF0000"/>
                </a:solidFill>
              </a:rPr>
              <a:t>clerk.php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716" y="5445224"/>
            <a:ext cx="5040560" cy="1080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63688" y="50758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 smtClean="0">
                <a:solidFill>
                  <a:srgbClr val="FF0000"/>
                </a:solidFill>
              </a:rPr>
              <a:t>Logout.php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842524" y="1035167"/>
            <a:ext cx="5760640" cy="1914525"/>
            <a:chOff x="1842524" y="1035167"/>
            <a:chExt cx="5760640" cy="19145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2524" y="1035167"/>
              <a:ext cx="5760640" cy="191452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 bwMode="auto">
            <a:xfrm>
              <a:off x="2555776" y="1992429"/>
              <a:ext cx="1152128" cy="64448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842524" y="3298526"/>
            <a:ext cx="5760640" cy="1512168"/>
            <a:chOff x="1842524" y="3298526"/>
            <a:chExt cx="5760640" cy="15121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2524" y="3298526"/>
              <a:ext cx="5760640" cy="1512168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 bwMode="auto">
            <a:xfrm>
              <a:off x="2526452" y="4161235"/>
              <a:ext cx="1152128" cy="64448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4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In admin </a:t>
            </a:r>
            <a:r>
              <a:rPr lang="en-US" altLang="ko-KR" sz="2000" dirty="0" smtClean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, </a:t>
            </a:r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you can add the list of Korean </a:t>
            </a:r>
            <a:r>
              <a:rPr lang="en-US" altLang="ko-KR" sz="2000" dirty="0" err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alchol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7744" y="718939"/>
            <a:ext cx="126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 smtClean="0">
                <a:solidFill>
                  <a:srgbClr val="FF0000"/>
                </a:solidFill>
              </a:rPr>
              <a:t>admin.php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1037241"/>
            <a:ext cx="614558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In admin </a:t>
            </a:r>
            <a:r>
              <a:rPr lang="en-US" altLang="ko-KR" sz="2000" dirty="0" smtClean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, </a:t>
            </a:r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you can add the list of Korean </a:t>
            </a:r>
            <a:r>
              <a:rPr lang="en-US" altLang="ko-KR" sz="2000" dirty="0" err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alchol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2029" y="7189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 smtClean="0">
                <a:solidFill>
                  <a:srgbClr val="FF0000"/>
                </a:solidFill>
              </a:rPr>
              <a:t>soju_admin.php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0630" y="1088270"/>
            <a:ext cx="6563817" cy="4789002"/>
            <a:chOff x="2040630" y="1088270"/>
            <a:chExt cx="6563817" cy="47890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2801" y="1088270"/>
              <a:ext cx="6513645" cy="4716993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3635896" y="1340768"/>
              <a:ext cx="2880320" cy="244827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2040630" y="3861048"/>
              <a:ext cx="6563817" cy="20162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3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In admin </a:t>
            </a:r>
            <a:r>
              <a:rPr lang="en-US" altLang="ko-KR" sz="2000" dirty="0" smtClean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, </a:t>
            </a:r>
            <a:r>
              <a:rPr lang="en-US" altLang="ko-KR" sz="2000" dirty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you can add the list of Korean </a:t>
            </a:r>
            <a:r>
              <a:rPr lang="en-US" altLang="ko-KR" sz="2000" dirty="0" err="1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alchol</a:t>
            </a:r>
            <a:endParaRPr lang="en-US" altLang="ko-KR" sz="2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2029" y="71893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 smtClean="0">
                <a:solidFill>
                  <a:srgbClr val="FF0000"/>
                </a:solidFill>
              </a:rPr>
              <a:t>soju_admin.php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1069439"/>
            <a:ext cx="6192688" cy="55279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 bwMode="auto">
          <a:xfrm>
            <a:off x="2339752" y="2204863"/>
            <a:ext cx="5904656" cy="1891509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339752" y="4475712"/>
            <a:ext cx="5904656" cy="1761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6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2524" y="54007"/>
            <a:ext cx="6934200" cy="715962"/>
          </a:xfrm>
        </p:spPr>
        <p:txBody>
          <a:bodyPr/>
          <a:lstStyle/>
          <a:p>
            <a:r>
              <a:rPr lang="en-US" altLang="ko-KR" sz="3000" dirty="0" smtClean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Set the </a:t>
            </a:r>
            <a:r>
              <a:rPr lang="en-US" altLang="ko-KR" sz="3000" dirty="0" err="1" smtClean="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api</a:t>
            </a:r>
            <a:endParaRPr lang="en-US" altLang="ko-KR" sz="3000" b="1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028" y="746965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 smtClean="0">
                <a:solidFill>
                  <a:srgbClr val="FF0000"/>
                </a:solidFill>
              </a:rPr>
              <a:t>soju_db_functions.php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5967" y="769969"/>
            <a:ext cx="255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solidFill>
                  <a:srgbClr val="FF0000"/>
                </a:solidFill>
              </a:rPr>
              <a:t>Localhost/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phpmyadmin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971600" y="4797152"/>
            <a:ext cx="3096344" cy="17998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77981" y="1116297"/>
            <a:ext cx="8097290" cy="5553231"/>
            <a:chOff x="677981" y="1116297"/>
            <a:chExt cx="8097290" cy="5553231"/>
          </a:xfrm>
        </p:grpSpPr>
        <p:grpSp>
          <p:nvGrpSpPr>
            <p:cNvPr id="19" name="그룹 18"/>
            <p:cNvGrpSpPr/>
            <p:nvPr/>
          </p:nvGrpSpPr>
          <p:grpSpPr>
            <a:xfrm>
              <a:off x="677981" y="1116297"/>
              <a:ext cx="8097290" cy="5553231"/>
              <a:chOff x="677981" y="1116297"/>
              <a:chExt cx="8097290" cy="555323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568" y="1116297"/>
                <a:ext cx="3435559" cy="5553231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0021" y="1116297"/>
                <a:ext cx="3905250" cy="458152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 bwMode="auto">
              <a:xfrm>
                <a:off x="677981" y="1628800"/>
                <a:ext cx="1229723" cy="22977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 bwMode="auto">
              <a:xfrm>
                <a:off x="5592923" y="1663684"/>
                <a:ext cx="995301" cy="2531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 bwMode="auto">
              <a:xfrm>
                <a:off x="5592922" y="2672954"/>
                <a:ext cx="995301" cy="32399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cxnSp>
            <p:nvCxnSpPr>
              <p:cNvPr id="8" name="직선 화살표 연결선 7"/>
              <p:cNvCxnSpPr>
                <a:stCxn id="11" idx="3"/>
                <a:endCxn id="12" idx="1"/>
              </p:cNvCxnSpPr>
              <p:nvPr/>
            </p:nvCxnSpPr>
            <p:spPr bwMode="auto">
              <a:xfrm>
                <a:off x="1907704" y="1743688"/>
                <a:ext cx="3685219" cy="46570"/>
              </a:xfrm>
              <a:prstGeom prst="straightConnector1">
                <a:avLst/>
              </a:prstGeom>
              <a:gradFill rotWithShape="1">
                <a:gsLst>
                  <a:gs pos="0">
                    <a:schemeClr val="bg2">
                      <a:gamma/>
                      <a:tint val="26667"/>
                      <a:invGamma/>
                    </a:schemeClr>
                  </a:gs>
                  <a:gs pos="100000">
                    <a:schemeClr val="bg2">
                      <a:alpha val="14999"/>
                    </a:schemeClr>
                  </a:gs>
                </a:gsLst>
                <a:lin ang="5400000" scaled="1"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직선 연결선 16"/>
              <p:cNvCxnSpPr>
                <a:stCxn id="14" idx="3"/>
                <a:endCxn id="13" idx="1"/>
              </p:cNvCxnSpPr>
              <p:nvPr/>
            </p:nvCxnSpPr>
            <p:spPr bwMode="auto">
              <a:xfrm flipV="1">
                <a:off x="4067944" y="2834953"/>
                <a:ext cx="1524978" cy="2052190"/>
              </a:xfrm>
              <a:prstGeom prst="line">
                <a:avLst/>
              </a:prstGeom>
              <a:gradFill rotWithShape="1">
                <a:gsLst>
                  <a:gs pos="0">
                    <a:schemeClr val="bg2">
                      <a:gamma/>
                      <a:tint val="26667"/>
                      <a:invGamma/>
                    </a:schemeClr>
                  </a:gs>
                  <a:gs pos="100000">
                    <a:schemeClr val="bg2">
                      <a:alpha val="14999"/>
                    </a:schemeClr>
                  </a:gs>
                </a:gsLst>
                <a:lin ang="5400000" scaled="1"/>
              </a:gradFill>
              <a:ln w="9525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1" name="직사각형 20"/>
            <p:cNvSpPr/>
            <p:nvPr/>
          </p:nvSpPr>
          <p:spPr bwMode="auto">
            <a:xfrm>
              <a:off x="979173" y="4827173"/>
              <a:ext cx="3096344" cy="179981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44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24">
  <a:themeElements>
    <a:clrScheme name="powerpoint-template-24 13">
      <a:dk1>
        <a:srgbClr val="4D4D4D"/>
      </a:dk1>
      <a:lt1>
        <a:srgbClr val="FFFFFF"/>
      </a:lt1>
      <a:dk2>
        <a:srgbClr val="4D4D4D"/>
      </a:dk2>
      <a:lt2>
        <a:srgbClr val="015802"/>
      </a:lt2>
      <a:accent1>
        <a:srgbClr val="016E01"/>
      </a:accent1>
      <a:accent2>
        <a:srgbClr val="019003"/>
      </a:accent2>
      <a:accent3>
        <a:srgbClr val="FFFFFF"/>
      </a:accent3>
      <a:accent4>
        <a:srgbClr val="404040"/>
      </a:accent4>
      <a:accent5>
        <a:srgbClr val="AABAAA"/>
      </a:accent5>
      <a:accent6>
        <a:srgbClr val="018202"/>
      </a:accent6>
      <a:hlink>
        <a:srgbClr val="DE0000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93CB6A"/>
        </a:lt2>
        <a:accent1>
          <a:srgbClr val="71BE5E"/>
        </a:accent1>
        <a:accent2>
          <a:srgbClr val="A0CD6E"/>
        </a:accent2>
        <a:accent3>
          <a:srgbClr val="FFFFFF"/>
        </a:accent3>
        <a:accent4>
          <a:srgbClr val="404040"/>
        </a:accent4>
        <a:accent5>
          <a:srgbClr val="BBDBB6"/>
        </a:accent5>
        <a:accent6>
          <a:srgbClr val="91BA63"/>
        </a:accent6>
        <a:hlink>
          <a:srgbClr val="6BAB4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189C25"/>
        </a:lt2>
        <a:accent1>
          <a:srgbClr val="33B642"/>
        </a:accent1>
        <a:accent2>
          <a:srgbClr val="5ED05F"/>
        </a:accent2>
        <a:accent3>
          <a:srgbClr val="FFFFFF"/>
        </a:accent3>
        <a:accent4>
          <a:srgbClr val="404040"/>
        </a:accent4>
        <a:accent5>
          <a:srgbClr val="ADD7B0"/>
        </a:accent5>
        <a:accent6>
          <a:srgbClr val="54BC55"/>
        </a:accent6>
        <a:hlink>
          <a:srgbClr val="66D1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1E14F"/>
        </a:lt2>
        <a:accent1>
          <a:srgbClr val="33B642"/>
        </a:accent1>
        <a:accent2>
          <a:srgbClr val="5ED05F"/>
        </a:accent2>
        <a:accent3>
          <a:srgbClr val="FFFFFF"/>
        </a:accent3>
        <a:accent4>
          <a:srgbClr val="404040"/>
        </a:accent4>
        <a:accent5>
          <a:srgbClr val="ADD7B0"/>
        </a:accent5>
        <a:accent6>
          <a:srgbClr val="54BC55"/>
        </a:accent6>
        <a:hlink>
          <a:srgbClr val="66D1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4C8E3D"/>
        </a:lt2>
        <a:accent1>
          <a:srgbClr val="66A050"/>
        </a:accent1>
        <a:accent2>
          <a:srgbClr val="6EA552"/>
        </a:accent2>
        <a:accent3>
          <a:srgbClr val="FFFFFF"/>
        </a:accent3>
        <a:accent4>
          <a:srgbClr val="404040"/>
        </a:accent4>
        <a:accent5>
          <a:srgbClr val="B8CDB3"/>
        </a:accent5>
        <a:accent6>
          <a:srgbClr val="639549"/>
        </a:accent6>
        <a:hlink>
          <a:srgbClr val="89B96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4D7C48"/>
        </a:lt2>
        <a:accent1>
          <a:srgbClr val="599148"/>
        </a:accent1>
        <a:accent2>
          <a:srgbClr val="69A253"/>
        </a:accent2>
        <a:accent3>
          <a:srgbClr val="FFFFFF"/>
        </a:accent3>
        <a:accent4>
          <a:srgbClr val="404040"/>
        </a:accent4>
        <a:accent5>
          <a:srgbClr val="B5C7B1"/>
        </a:accent5>
        <a:accent6>
          <a:srgbClr val="5E924A"/>
        </a:accent6>
        <a:hlink>
          <a:srgbClr val="80C15D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467F20"/>
        </a:lt2>
        <a:accent1>
          <a:srgbClr val="5CA822"/>
        </a:accent1>
        <a:accent2>
          <a:srgbClr val="66C022"/>
        </a:accent2>
        <a:accent3>
          <a:srgbClr val="FFFFFF"/>
        </a:accent3>
        <a:accent4>
          <a:srgbClr val="404040"/>
        </a:accent4>
        <a:accent5>
          <a:srgbClr val="B5D1AB"/>
        </a:accent5>
        <a:accent6>
          <a:srgbClr val="5CAE1E"/>
        </a:accent6>
        <a:hlink>
          <a:srgbClr val="71CF2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8A9BA5"/>
        </a:lt2>
        <a:accent1>
          <a:srgbClr val="5CA822"/>
        </a:accent1>
        <a:accent2>
          <a:srgbClr val="66C022"/>
        </a:accent2>
        <a:accent3>
          <a:srgbClr val="FFFFFF"/>
        </a:accent3>
        <a:accent4>
          <a:srgbClr val="404040"/>
        </a:accent4>
        <a:accent5>
          <a:srgbClr val="B5D1AB"/>
        </a:accent5>
        <a:accent6>
          <a:srgbClr val="5CAE1E"/>
        </a:accent6>
        <a:hlink>
          <a:srgbClr val="71CF2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51873B"/>
        </a:lt2>
        <a:accent1>
          <a:srgbClr val="669E4B"/>
        </a:accent1>
        <a:accent2>
          <a:srgbClr val="79B25C"/>
        </a:accent2>
        <a:accent3>
          <a:srgbClr val="FFFFFF"/>
        </a:accent3>
        <a:accent4>
          <a:srgbClr val="404040"/>
        </a:accent4>
        <a:accent5>
          <a:srgbClr val="B8CCB1"/>
        </a:accent5>
        <a:accent6>
          <a:srgbClr val="6DA153"/>
        </a:accent6>
        <a:hlink>
          <a:srgbClr val="92CB6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0E7E24"/>
        </a:lt2>
        <a:accent1>
          <a:srgbClr val="369026"/>
        </a:accent1>
        <a:accent2>
          <a:srgbClr val="57A025"/>
        </a:accent2>
        <a:accent3>
          <a:srgbClr val="FFFFFF"/>
        </a:accent3>
        <a:accent4>
          <a:srgbClr val="404040"/>
        </a:accent4>
        <a:accent5>
          <a:srgbClr val="AEC6AC"/>
        </a:accent5>
        <a:accent6>
          <a:srgbClr val="4E9120"/>
        </a:accent6>
        <a:hlink>
          <a:srgbClr val="73B02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015802"/>
        </a:lt2>
        <a:accent1>
          <a:srgbClr val="016E01"/>
        </a:accent1>
        <a:accent2>
          <a:srgbClr val="019003"/>
        </a:accent2>
        <a:accent3>
          <a:srgbClr val="FFFFFF"/>
        </a:accent3>
        <a:accent4>
          <a:srgbClr val="404040"/>
        </a:accent4>
        <a:accent5>
          <a:srgbClr val="AABAAA"/>
        </a:accent5>
        <a:accent6>
          <a:srgbClr val="018202"/>
        </a:accent6>
        <a:hlink>
          <a:srgbClr val="01A60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015802"/>
        </a:lt2>
        <a:accent1>
          <a:srgbClr val="016E01"/>
        </a:accent1>
        <a:accent2>
          <a:srgbClr val="019003"/>
        </a:accent2>
        <a:accent3>
          <a:srgbClr val="FFFFFF"/>
        </a:accent3>
        <a:accent4>
          <a:srgbClr val="404040"/>
        </a:accent4>
        <a:accent5>
          <a:srgbClr val="AABAAA"/>
        </a:accent5>
        <a:accent6>
          <a:srgbClr val="018202"/>
        </a:accent6>
        <a:hlink>
          <a:srgbClr val="DE00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307</TotalTime>
  <Words>269</Words>
  <Application>Microsoft Office PowerPoint</Application>
  <PresentationFormat>화면 슬라이드 쇼(4:3)</PresentationFormat>
  <Paragraphs>74</Paragraphs>
  <Slides>21</Slides>
  <Notes>21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굴림</vt:lpstr>
      <vt:lpstr>맑은 고딕</vt:lpstr>
      <vt:lpstr>Arial</vt:lpstr>
      <vt:lpstr>Microsoft Sans Serif</vt:lpstr>
      <vt:lpstr>Verdana</vt:lpstr>
      <vt:lpstr>powerpoint-template-24</vt:lpstr>
      <vt:lpstr>Web Programming Spring 2019 </vt:lpstr>
      <vt:lpstr>Index</vt:lpstr>
      <vt:lpstr>Create Login session using php</vt:lpstr>
      <vt:lpstr>Create Login session using php</vt:lpstr>
      <vt:lpstr>Divide access authority between the admin and the clerk</vt:lpstr>
      <vt:lpstr>In admin , you can add the list of Korean alchol</vt:lpstr>
      <vt:lpstr>In admin , you can add the list of Korean alchol</vt:lpstr>
      <vt:lpstr>In admin , you can add the list of Korean alchol</vt:lpstr>
      <vt:lpstr>Set the api</vt:lpstr>
      <vt:lpstr>Set the api</vt:lpstr>
      <vt:lpstr>In admin , you can add the list of Korean alchol</vt:lpstr>
      <vt:lpstr>In admin , you can add the list of Korean alchol</vt:lpstr>
      <vt:lpstr>In admin , you can add the list of Korean alchol</vt:lpstr>
      <vt:lpstr>In clerk = you can watch what it is in it</vt:lpstr>
      <vt:lpstr>In clerk = you can watch what it is in it</vt:lpstr>
      <vt:lpstr>In clerk = you can watch what it is in it</vt:lpstr>
      <vt:lpstr>In clerk = you can watch what it is in it</vt:lpstr>
      <vt:lpstr>In clerk = you can watch what it is in it</vt:lpstr>
      <vt:lpstr>Login as clerk</vt:lpstr>
      <vt:lpstr>Login as admin</vt:lpstr>
      <vt:lpstr>http://localhost/phpmyadmin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 Spring 2019</dc:title>
  <dc:creator>Kyle</dc:creator>
  <cp:lastModifiedBy>Kyle</cp:lastModifiedBy>
  <cp:revision>52</cp:revision>
  <dcterms:created xsi:type="dcterms:W3CDTF">2019-04-20T03:29:02Z</dcterms:created>
  <dcterms:modified xsi:type="dcterms:W3CDTF">2019-06-14T14:28:14Z</dcterms:modified>
</cp:coreProperties>
</file>